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6" r:id="rId5"/>
    <p:sldId id="259" r:id="rId6"/>
    <p:sldId id="273" r:id="rId7"/>
    <p:sldId id="262" r:id="rId8"/>
    <p:sldId id="260" r:id="rId9"/>
    <p:sldId id="261" r:id="rId10"/>
    <p:sldId id="263" r:id="rId11"/>
    <p:sldId id="274" r:id="rId12"/>
    <p:sldId id="283" r:id="rId13"/>
    <p:sldId id="284" r:id="rId14"/>
    <p:sldId id="265" r:id="rId15"/>
    <p:sldId id="266" r:id="rId16"/>
    <p:sldId id="277" r:id="rId17"/>
    <p:sldId id="278" r:id="rId18"/>
    <p:sldId id="279" r:id="rId19"/>
    <p:sldId id="275" r:id="rId20"/>
    <p:sldId id="268" r:id="rId21"/>
    <p:sldId id="269" r:id="rId22"/>
    <p:sldId id="280" r:id="rId23"/>
    <p:sldId id="282" r:id="rId24"/>
    <p:sldId id="271" r:id="rId25"/>
    <p:sldId id="272" r:id="rId26"/>
  </p:sldIdLst>
  <p:sldSz cx="9144000" cy="6858000" type="screen4x3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PI DROUTSA" initials="PD" lastIdx="1" clrIdx="0">
    <p:extLst>
      <p:ext uri="{19B8F6BF-5375-455C-9EA6-DF929625EA0E}">
        <p15:presenceInfo xmlns:p15="http://schemas.microsoft.com/office/powerpoint/2012/main" userId="b084ad659b1dfe2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187" autoAdjust="0"/>
  </p:normalViewPr>
  <p:slideViewPr>
    <p:cSldViewPr snapToGrid="0" showGuides="1">
      <p:cViewPr varScale="1">
        <p:scale>
          <a:sx n="106" d="100"/>
          <a:sy n="106" d="100"/>
        </p:scale>
        <p:origin x="194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24.07.2023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7/24/2023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358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525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B.4.3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</a:t>
            </a:r>
            <a:r>
              <a:rPr lang="en-US" dirty="0"/>
              <a:t>POTABLE WATER CONSUMPTION FOR INDOOR USE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112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C.2.3– POTABLE WATER CONSUMPTION IN RESIDENTIAL BUILDINGS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84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C.2.3– POTABLE WATER CONSUMPTION IN RESIDENTIAL BUILDINGS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115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C.2.3– POTABLE WATER CONSUMPTION IN RESIDENTIAL BUILDINGS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039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C.2.3– POTABLE WATER CONSUMPTION IN RESIDENTIAL BUILDINGS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7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/>
              <a:t> </a:t>
            </a:r>
            <a:r>
              <a:rPr lang="en-US" sz="1200" dirty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SBTOOL 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086600" y="6552000"/>
            <a:ext cx="2057400" cy="30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fld id="{5D41A87E-14F5-4A54-8DA9-7774D8D5E7E0}" type="slidenum">
              <a:rPr lang="el-GR" smtClean="0"/>
              <a:pPr/>
              <a:t>‹N°›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hyperlink" Target="http://ec.europa.eu/environment/eussd/buildings.htm" TargetMode="Externa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282646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fr" sz="3600" dirty="0">
                <a:solidFill>
                  <a:srgbClr val="0070C0"/>
                </a:solidFill>
              </a:rPr>
              <a:t>Module de formation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" sz="2800" dirty="0"/>
              <a:t>Calcul des </a:t>
            </a:r>
            <a:r>
              <a:rPr lang="fr" sz="2800" dirty="0" smtClean="0"/>
              <a:t>critèresd'évaluation</a:t>
            </a:r>
            <a:endParaRPr lang="it-IT" sz="2800" dirty="0"/>
          </a:p>
          <a:p>
            <a:pPr marL="0" indent="0">
              <a:buNone/>
            </a:pPr>
            <a:r>
              <a:rPr lang="fr-FR" sz="2800" dirty="0" smtClean="0"/>
              <a:t>D</a:t>
            </a:r>
            <a:r>
              <a:rPr lang="fr" sz="2800" dirty="0" smtClean="0"/>
              <a:t>e </a:t>
            </a:r>
            <a:r>
              <a:rPr lang="fr-FR" sz="2800" dirty="0" smtClean="0"/>
              <a:t>CONSOMMATION </a:t>
            </a:r>
          </a:p>
          <a:p>
            <a:pPr marL="0" indent="0">
              <a:buNone/>
            </a:pPr>
            <a:r>
              <a:rPr lang="fr-FR" sz="2800" dirty="0" smtClean="0"/>
              <a:t>D'EAU </a:t>
            </a:r>
            <a:r>
              <a:rPr lang="fr-FR" sz="2800" dirty="0"/>
              <a:t>POTABLE</a:t>
            </a:r>
            <a:endParaRPr lang="fr" sz="2800" dirty="0"/>
          </a:p>
          <a:p>
            <a:pPr marL="0" indent="0">
              <a:buNone/>
            </a:pPr>
            <a:r>
              <a:rPr lang="fr" sz="2800" dirty="0"/>
              <a:t>SBTool – Échelle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9B45D7F3-C97D-F7D6-7F07-C9D6C9BA2443}"/>
              </a:ext>
            </a:extLst>
          </p:cNvPr>
          <p:cNvGrpSpPr/>
          <p:nvPr/>
        </p:nvGrpSpPr>
        <p:grpSpPr>
          <a:xfrm>
            <a:off x="0" y="6264473"/>
            <a:ext cx="9144000" cy="593527"/>
            <a:chOff x="0" y="6264473"/>
            <a:chExt cx="9144000" cy="59352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FA44D7-A9C4-B0CA-242D-DB9E14D37DAA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Système de formation Villes MED DURABLES</a:t>
              </a: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1D4C7995-828C-29FB-3D81-7000260FFE2B}"/>
                </a:ext>
              </a:extLst>
            </p:cNvPr>
            <p:cNvSpPr txBox="1"/>
            <p:nvPr/>
          </p:nvSpPr>
          <p:spPr>
            <a:xfrm>
              <a:off x="561975" y="6264473"/>
              <a:ext cx="466589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WP5 – Activité 5.1  Système de formation durable MED CITIES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31546"/>
            <a:ext cx="8418576" cy="558781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DONNÉES ESTIMÉES</a:t>
            </a:r>
            <a:r>
              <a:rPr lang="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7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étapes de calcul sont les suivantes :</a:t>
            </a:r>
            <a:r>
              <a:rPr lang="fr" sz="2000" dirty="0"/>
              <a:t> </a:t>
            </a:r>
            <a:endParaRPr lang="it-IT" sz="2000" dirty="0"/>
          </a:p>
          <a:p>
            <a:pPr marL="0" indent="0">
              <a:buNone/>
            </a:pPr>
            <a:endParaRPr lang="en-US" sz="700" b="1" u="sng" dirty="0"/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fr" sz="2000" dirty="0"/>
              <a:t>Définir tous les appareils/accessoires sanitaires (c.-à-d. toilettes, robinets et douches) et les équipements consommateurs d'eau ( </a:t>
            </a:r>
            <a:r>
              <a:rPr lang="fr" sz="2000" dirty="0" err="1"/>
              <a:t>c.-à -d </a:t>
            </a:r>
            <a:r>
              <a:rPr lang="fr" sz="2000" dirty="0"/>
              <a:t>. machines à laver, lave-vaisselle , tour de refroidissement refroidie à l'eau ) du bâtiment</a:t>
            </a:r>
            <a:endParaRPr lang="el-GR" sz="2000" dirty="0"/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fr" sz="2000" dirty="0"/>
              <a:t>Déterminer les taux de consommation typiques des différents appareils et robinetteries sanitaires, grâce à des données spécifiques provenant de fournisseurs ou de bibliothèques 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fr" sz="2000" dirty="0"/>
              <a:t>Définir les facteurs d'utilisation typiques pour chaque appareil et équipement sanitaire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fr" sz="2000" dirty="0"/>
              <a:t>Définir le nombre annuel de jours d'occupation du bâtiment</a:t>
            </a:r>
            <a:endParaRPr lang="en-US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– 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D12B3663-8897-826A-00AD-467B28BEE57A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E016AC86-F1D4-D843-0A77-7223AE22C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D26F216-C618-70FE-867C-CB44153A99F3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2DDAAAF-9727-A022-1F7A-5CDDC2F92D24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738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268224" y="1048512"/>
                <a:ext cx="8418576" cy="3938267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" sz="2000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MÉTHODE D'ÉVALUATION – DONNÉES ESTIMÉES</a:t>
                </a:r>
                <a:r>
                  <a:rPr lang="fr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sz="2000" b="1" u="sng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700" b="1" u="sng" dirty="0">
                  <a:latin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fr" sz="2000" dirty="0"/>
                  <a:t>Le principe du calcul de la consommation d'eau par occupant pour les robinets et les douches est le suivant :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fr-FR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Consommation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totale</a:t>
                </a:r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𝑜𝑐𝑐𝑢𝑝𝑎𝑛𝑡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𝑗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= Ratio de </a:t>
                </a:r>
                <a:r>
                  <a:rPr lang="en-US" sz="1200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consommation</a:t>
                </a:r>
                <a:r>
                  <a:rPr lang="en-US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fr-F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fr-FR" sz="16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𝑚𝑖𝑛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1200" i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x </a:t>
                </a:r>
                <a:r>
                  <a:rPr lang="en-US" sz="1200" i="1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facteur</a:t>
                </a:r>
                <a:r>
                  <a:rPr lang="en-US" sz="1200" i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sz="1200" i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utilisation</a:t>
                </a:r>
                <a:r>
                  <a:rPr lang="en-US" sz="1200" i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fr-FR" sz="16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𝑚𝑖𝑛</m:t>
                            </m:r>
                          </m:num>
                          <m:den>
                            <m:r>
                              <a:rPr lang="fr-F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𝑜𝑐𝑐𝑢𝑝𝑎𝑛𝑡</m:t>
                            </m:r>
                            <m:r>
                              <a:rPr lang="fr-F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fr-FR" sz="16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𝑗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1200" i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2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0" indent="0">
                  <a:buNone/>
                  <a:defRPr/>
                </a:pPr>
                <a:r>
                  <a:rPr kumimoji="0" lang="fr-FR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Consommation</a:t>
                </a: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  <a:r>
                  <a:rPr kumimoji="0" lang="en-US" sz="12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totale</a:t>
                </a: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𝑚</m:t>
                            </m:r>
                            <m:r>
                              <a:rPr kumimoji="0" lang="fr-FR" sz="1600" b="0" i="1" u="none" strike="noStrike" kern="1200" cap="none" spc="0" normalizeH="0" baseline="3000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3</m:t>
                            </m:r>
                          </m:num>
                          <m:den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𝑜𝑐𝑐𝑢𝑝𝑎𝑛𝑡</m:t>
                            </m:r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𝑑𝑛</m:t>
                            </m:r>
                          </m:den>
                        </m:f>
                      </m:e>
                    </m:d>
                  </m:oMath>
                </a14:m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= </a:t>
                </a:r>
                <a:r>
                  <a:rPr lang="en-US" sz="1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14:m>
                  <m:oMath xmlns:m="http://schemas.openxmlformats.org/officeDocument/2006/math">
                    <m:r>
                      <a:rPr lang="fr-FR" sz="14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𝑜𝑛𝑠𝑜𝑚𝑚𝑎𝑡𝑖𝑜𝑛</m:t>
                    </m:r>
                    <m:r>
                      <a:rPr lang="fr-FR" sz="14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fr-FR" sz="14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𝑡𝑜𝑡𝑎𝑙𝑒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fr-FR" sz="1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𝑜𝑐𝑐𝑢𝑝𝑎𝑛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 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𝑗</m:t>
                            </m:r>
                          </m:den>
                        </m:f>
                      </m:e>
                    </m:d>
                  </m:oMath>
                </a14:m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x </a:t>
                </a:r>
                <a:r>
                  <a:rPr kumimoji="0" lang="fr-FR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0,001</a:t>
                </a:r>
                <a14:m>
                  <m:oMath xmlns:m="http://schemas.openxmlformats.org/officeDocument/2006/math">
                    <m:r>
                      <a:rPr lang="fr-FR" sz="1600" b="0" i="1" noProof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fr-FR" sz="1600" b="0" i="1" noProof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d>
                      <m:dPr>
                        <m:ctrlP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𝑚</m:t>
                            </m:r>
                            <m:r>
                              <a:rPr kumimoji="0" lang="fr-FR" sz="1600" b="0" i="1" u="none" strike="noStrike" kern="1200" cap="none" spc="0" normalizeH="0" baseline="3000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3</m:t>
                            </m:r>
                          </m:num>
                          <m:den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𝐿</m:t>
                            </m:r>
                          </m:den>
                        </m:f>
                      </m:e>
                    </m:d>
                  </m:oMath>
                </a14:m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x </a:t>
                </a:r>
                <a:r>
                  <a:rPr kumimoji="0" lang="en-US" sz="12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taux</a:t>
                </a: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occupation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2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fr-FR" sz="12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fr-FR" sz="12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𝑎𝑛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1050" i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kumimoji="0" lang="en-US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fr" sz="2000" dirty="0"/>
                  <a:t>Le même principe s'applique exactement aux calculs pour les toilettes (sauf que les chasses d'eau sont utilisées au lieu des minutes).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268224" y="1048512"/>
                <a:ext cx="8418576" cy="3938267"/>
              </a:xfrm>
              <a:prstGeom prst="rect">
                <a:avLst/>
              </a:prstGeom>
              <a:blipFill>
                <a:blip r:embed="rId2"/>
                <a:stretch>
                  <a:fillRect l="-724" t="-774" r="-11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</a:t>
            </a:r>
            <a:r>
              <a:rPr lang="fr" b="1" dirty="0">
                <a:solidFill>
                  <a:schemeClr val="tx1"/>
                </a:solidFill>
              </a:rPr>
              <a:t>– CONSOMMATION D'EAU POTABLE </a:t>
            </a:r>
            <a:r>
              <a:rPr lang="fr" dirty="0">
                <a:solidFill>
                  <a:schemeClr val="tx1"/>
                </a:solidFill>
              </a:rPr>
              <a:t>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4D72A7F2-BDBE-2897-017E-34AD4E26ADF5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F47F30C7-2C78-3654-7B5C-4A887A650C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E0A7CEA6-BCFD-DC31-1EE9-1D560A3BB5B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284E9E3-8B32-07E2-D21B-4E03CFF39474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9584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268223" y="1048512"/>
                <a:ext cx="8637651" cy="2863612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" sz="2000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MÉTHODE D'ÉVALUATION – DONNÉES ESTIMÉES</a:t>
                </a:r>
                <a:r>
                  <a:rPr lang="fr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sz="2000" b="1" u="sng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700" b="1" u="sng" dirty="0">
                  <a:latin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b="1" u="sng" dirty="0"/>
              </a:p>
              <a:p>
                <a:pPr marL="0" indent="0">
                  <a:buNone/>
                </a:pPr>
                <a:r>
                  <a:rPr lang="fr" sz="2000" dirty="0"/>
                  <a:t>Pour le nettoyage, la base de calcul est la suivante :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fr-FR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Consommation</a:t>
                </a: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  <a:r>
                  <a:rPr kumimoji="0" lang="en-US" sz="12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totale</a:t>
                </a: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𝐿</m:t>
                            </m:r>
                          </m:num>
                          <m:den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𝑜𝑛</m:t>
                            </m:r>
                          </m:den>
                        </m:f>
                      </m:e>
                    </m:d>
                  </m:oMath>
                </a14:m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= Ratio de </a:t>
                </a:r>
                <a:r>
                  <a:rPr kumimoji="0" lang="en-US" sz="1200" b="0" i="1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consommation</a:t>
                </a:r>
                <a:r>
                  <a:rPr kumimoji="0" lang="en-US" sz="12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𝐿</m:t>
                            </m:r>
                          </m:num>
                          <m:den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𝑚</m:t>
                            </m:r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²</m:t>
                            </m:r>
                          </m:den>
                        </m:f>
                      </m:e>
                    </m:d>
                  </m:oMath>
                </a14:m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x </a:t>
                </a:r>
                <a:r>
                  <a:rPr kumimoji="0" lang="fr-FR" sz="12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surface(m²</a:t>
                </a:r>
                <a:r>
                  <a:rPr kumimoji="0" lang="fr-FR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) x nombre de </a:t>
                </a:r>
                <a:r>
                  <a:rPr kumimoji="0" lang="fr-FR" sz="12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néttoyage</a:t>
                </a:r>
                <a:r>
                  <a:rPr kumimoji="0" lang="fr-FR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par an (an </a:t>
                </a:r>
                <a:r>
                  <a:rPr kumimoji="0" lang="fr-FR" sz="1200" b="0" i="1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-1</a:t>
                </a:r>
                <a:r>
                  <a:rPr kumimoji="0" lang="fr-FR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)</a:t>
                </a: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fr-FR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Consommation</a:t>
                </a: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  <a:r>
                  <a:rPr kumimoji="0" lang="en-US" sz="12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totale</a:t>
                </a: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𝑚</m:t>
                            </m:r>
                            <m:r>
                              <a:rPr kumimoji="0" lang="fr-FR" sz="1600" b="0" i="1" u="none" strike="noStrike" kern="1200" cap="none" spc="0" normalizeH="0" baseline="3000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3</m:t>
                            </m:r>
                          </m:num>
                          <m:den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𝑜𝑐𝑐𝑢𝑝𝑎𝑛𝑡</m:t>
                            </m:r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𝑎𝑛</m:t>
                            </m:r>
                          </m:den>
                        </m:f>
                      </m:e>
                    </m:d>
                  </m:oMath>
                </a14:m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= </a:t>
                </a:r>
                <a:r>
                  <a:rPr kumimoji="0" lang="en-US" sz="1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</a:t>
                </a:r>
                <a14:m>
                  <m:oMath xmlns:m="http://schemas.openxmlformats.org/officeDocument/2006/math">
                    <m:r>
                      <a:rPr kumimoji="0" lang="fr-F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𝑜𝑛𝑠𝑜𝑚𝑚𝑎𝑡𝑖𝑜𝑛</m:t>
                    </m:r>
                    <m:r>
                      <a:rPr kumimoji="0" lang="fr-F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 </m:t>
                    </m:r>
                    <m:r>
                      <a:rPr kumimoji="0" lang="fr-F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𝑡𝑜𝑡𝑎𝑙𝑒</m:t>
                    </m:r>
                    <m:d>
                      <m:d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en-US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kumimoji="0" lang="fr-FR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𝐿</m:t>
                            </m:r>
                          </m:num>
                          <m:den>
                            <m:r>
                              <a:rPr kumimoji="0" lang="fr-FR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𝑎𝑛</m:t>
                            </m:r>
                          </m:den>
                        </m:f>
                      </m:e>
                    </m:d>
                  </m:oMath>
                </a14:m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x </a:t>
                </a:r>
                <a:r>
                  <a:rPr kumimoji="0" lang="fr-FR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0,001</a:t>
                </a:r>
                <a14:m>
                  <m:oMath xmlns:m="http://schemas.openxmlformats.org/officeDocument/2006/math">
                    <m:r>
                      <a:rPr kumimoji="0" lang="fr-FR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 </m:t>
                    </m:r>
                    <m:r>
                      <a:rPr kumimoji="0" lang="fr-FR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𝑥</m:t>
                    </m:r>
                    <m:d>
                      <m:dPr>
                        <m:ctrlP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𝑚</m:t>
                            </m:r>
                            <m:r>
                              <a:rPr kumimoji="0" lang="fr-FR" sz="1600" b="0" i="1" u="none" strike="noStrike" kern="1200" cap="none" spc="0" normalizeH="0" baseline="3000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3</m:t>
                            </m:r>
                          </m:num>
                          <m:den>
                            <m:r>
                              <a:rPr kumimoji="0" lang="fr-FR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Arial" panose="020B0604020202020204" pitchFamily="34" charset="0"/>
                              </a:rPr>
                              <m:t>𝐿</m:t>
                            </m:r>
                          </m:den>
                        </m:f>
                      </m:e>
                    </m:d>
                  </m:oMath>
                </a14:m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x occupation </a:t>
                </a:r>
                <a:r>
                  <a:rPr kumimoji="0" lang="en-US" sz="12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totale</a:t>
                </a: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kumimoji="0" lang="fr-FR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  <m:t>𝑜𝑐𝑐𝑢𝑝𝑎𝑛𝑡𝑠</m:t>
                        </m:r>
                      </m:e>
                    </m:d>
                  </m:oMath>
                </a14:m>
                <a:r>
                  <a:rPr kumimoji="0" lang="en-US" sz="105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  <a:endParaRPr kumimoji="0" lang="en-US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268223" y="1048512"/>
                <a:ext cx="8637651" cy="2863612"/>
              </a:xfrm>
              <a:prstGeom prst="rect">
                <a:avLst/>
              </a:prstGeom>
              <a:blipFill>
                <a:blip r:embed="rId2"/>
                <a:stretch>
                  <a:fillRect l="-706" t="-10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</a:t>
            </a:r>
            <a:r>
              <a:rPr lang="fr" b="1" dirty="0">
                <a:solidFill>
                  <a:schemeClr val="tx1"/>
                </a:solidFill>
              </a:rPr>
              <a:t>– CONSOMMATION D'EAU POTABLE </a:t>
            </a:r>
            <a:r>
              <a:rPr lang="fr" dirty="0">
                <a:solidFill>
                  <a:schemeClr val="tx1"/>
                </a:solidFill>
              </a:rPr>
              <a:t>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9847AA79-3257-306F-FD15-9DDC28391DD3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920E94A9-3D8D-9F9C-5498-47BAB6197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57E46760-F09A-7A4F-3C47-66A3A7C5FEEC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DDA974-CC56-F9F2-BD1F-59C1BB4925E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5543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4203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902208"/>
            <a:ext cx="7840607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DONNÉES ESTIMÉES</a:t>
            </a: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800" b="1" u="sng" dirty="0">
              <a:latin typeface="Calibri" panose="020F0502020204030204" pitchFamily="34" charset="0"/>
            </a:endParaRP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– CONSOMMATION D'EAU POTABLE POUR LES USAGES INTÉRIEURS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30" y="1641780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941761" y="1697933"/>
            <a:ext cx="78486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2000" b="1" dirty="0"/>
              <a:t>Taux de consommation d'eau typiques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390144" y="2301941"/>
            <a:ext cx="8400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" dirty="0"/>
              <a:t>Chasse d'eau : 9 Lt </a:t>
            </a: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" dirty="0"/>
              <a:t>Bain : 150 Lt </a:t>
            </a: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" dirty="0"/>
              <a:t>Douche : 15 L/min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" dirty="0"/>
              <a:t>Lavage mains, visage, dents : 10- 15 Lt/min</a:t>
            </a: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" dirty="0"/>
              <a:t>Machine à laver : 150 Lt</a:t>
            </a: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" dirty="0"/>
              <a:t>Lave-vaisselle : 50 litres</a:t>
            </a: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" dirty="0"/>
              <a:t>Lavage fruits/légumes : 15 Lt/min</a:t>
            </a: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" dirty="0"/>
              <a:t>Laver la vaisselle 150 Lt/jour</a:t>
            </a:r>
            <a:endParaRPr lang="el-GR" dirty="0"/>
          </a:p>
        </p:txBody>
      </p:sp>
      <p:pic>
        <p:nvPicPr>
          <p:cNvPr id="21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EE0D32D4-FC63-845D-9D51-42F589368925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B48BD916-574C-A8C9-0C02-137594E9D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2607B3F5-B988-0556-9D82-C03F4CCAFF6C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F3717D2-01E1-E9BC-9D22-7C9DE6D5F148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630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4203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902208"/>
            <a:ext cx="7840607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DONNÉES ESTIMÉES</a:t>
            </a:r>
            <a:r>
              <a:rPr lang="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700" b="1" u="sng" dirty="0">
              <a:latin typeface="Calibri" panose="020F0502020204030204" pitchFamily="34" charset="0"/>
            </a:endParaRP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– CONSOMMATION D'EAU POTABLE POUR LES USAGES INTÉRIEURS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91" y="2022627"/>
            <a:ext cx="6638778" cy="335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30" y="1349549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32398" y="5377654"/>
            <a:ext cx="6556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1100" dirty="0"/>
              <a:t>Norme ANSI/ASHRAE/ICC/USGBC/IES 189.1-2017</a:t>
            </a:r>
          </a:p>
          <a:p>
            <a:r>
              <a:rPr lang="fr" sz="900" dirty="0"/>
              <a:t>https://www.ashrae.org/technical-resources/bookstore/standard-189-1 _</a:t>
            </a:r>
            <a:endParaRPr lang="en-US" sz="900" dirty="0"/>
          </a:p>
        </p:txBody>
      </p:sp>
      <p:sp>
        <p:nvSpPr>
          <p:cNvPr id="4" name="Rectangle 3"/>
          <p:cNvSpPr/>
          <p:nvPr/>
        </p:nvSpPr>
        <p:spPr>
          <a:xfrm>
            <a:off x="941761" y="1405702"/>
            <a:ext cx="78486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dirty="0"/>
              <a:t>Exigences minimales de consommation d'eau dans les </a:t>
            </a:r>
            <a:r>
              <a:rPr lang="fr" b="1" dirty="0"/>
              <a:t>« Green Buildings »</a:t>
            </a:r>
            <a:endParaRPr lang="en-US" b="1" dirty="0"/>
          </a:p>
        </p:txBody>
      </p:sp>
      <p:pic>
        <p:nvPicPr>
          <p:cNvPr id="11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ABC11F22-702D-3584-0738-CA62D0BA0799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00BFE87F-D198-8852-BE9B-04353150F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30E8BFD8-3E1E-0B06-A123-96C30B94E267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C79774-A1A6-4B84-ECAA-6C9A1A35AC1F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6095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D652A089-D456-31E2-3E79-13F64263C75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23B2F4FB-36C2-BB5E-956D-83ED2691F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BE5E69A4-0614-DFE2-FCD0-1ED647BD17ED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35F583A-E3D9-7BC8-382F-07647A0F1AA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048512"/>
            <a:ext cx="8418576" cy="29955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DONNÉES ESTIMÉES</a:t>
            </a:r>
            <a:r>
              <a:rPr lang="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6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fr" sz="1800" dirty="0"/>
              <a:t>Calculez le</a:t>
            </a:r>
            <a:r>
              <a:rPr lang="fr" sz="1800" b="1" dirty="0"/>
              <a:t> consommation totale annuelle d'eau potable </a:t>
            </a:r>
            <a:r>
              <a:rPr lang="fr" sz="1800" dirty="0"/>
              <a:t>du bâtiment </a:t>
            </a:r>
            <a:r>
              <a:rPr lang="fr" sz="1800" b="1" dirty="0"/>
              <a:t>, </a:t>
            </a:r>
            <a:r>
              <a:rPr lang="fr" sz="1800" dirty="0"/>
              <a:t>[m </a:t>
            </a:r>
            <a:r>
              <a:rPr lang="fr" sz="1800" baseline="30000" dirty="0"/>
              <a:t>3 </a:t>
            </a:r>
            <a:r>
              <a:rPr lang="fr" sz="1800" dirty="0"/>
              <a:t>].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 startAt="5"/>
            </a:pPr>
            <a:endParaRPr lang="en-US" sz="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fr" sz="1800" dirty="0"/>
              <a:t>Définir le </a:t>
            </a:r>
            <a:r>
              <a:rPr lang="fr" sz="1800" b="1" dirty="0"/>
              <a:t>nombre d'occupants du bâtiment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endParaRPr lang="en-US" sz="800" b="1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fr" sz="1800" dirty="0"/>
              <a:t>Calculer la valeur de l'indicateur comme suit : </a:t>
            </a:r>
            <a:r>
              <a:rPr lang="fr" sz="1800" b="1" dirty="0"/>
              <a:t>consommation </a:t>
            </a:r>
            <a:r>
              <a:rPr lang="fr" sz="1800" dirty="0"/>
              <a:t>annuelle </a:t>
            </a:r>
            <a:r>
              <a:rPr lang="fr" sz="1800" b="1" dirty="0"/>
              <a:t>totale d'eau potable</a:t>
            </a:r>
            <a:r>
              <a:rPr lang="fr" sz="1800" dirty="0"/>
              <a:t> </a:t>
            </a:r>
            <a:r>
              <a:rPr lang="fr" sz="1800" dirty="0">
                <a:solidFill>
                  <a:schemeClr val="accent3">
                    <a:lumMod val="75000"/>
                  </a:schemeClr>
                </a:solidFill>
              </a:rPr>
              <a:t>(étape 5) </a:t>
            </a:r>
            <a:r>
              <a:rPr lang="fr" sz="1800" dirty="0"/>
              <a:t>/ </a:t>
            </a:r>
            <a:r>
              <a:rPr lang="fr" sz="1800" b="1" dirty="0"/>
              <a:t>nombre d' occupants </a:t>
            </a:r>
            <a:r>
              <a:rPr lang="fr" sz="1800" dirty="0">
                <a:solidFill>
                  <a:schemeClr val="accent3">
                    <a:lumMod val="75000"/>
                  </a:schemeClr>
                </a:solidFill>
              </a:rPr>
              <a:t>(étape 6) </a:t>
            </a:r>
            <a:r>
              <a:rPr lang="fr" sz="1800" dirty="0"/>
              <a:t>, [m </a:t>
            </a:r>
            <a:r>
              <a:rPr lang="fr" sz="1800" baseline="30000" dirty="0"/>
              <a:t>3 </a:t>
            </a:r>
            <a:r>
              <a:rPr lang="fr" sz="1800" dirty="0"/>
              <a:t>/occupant].</a:t>
            </a:r>
            <a:endParaRPr lang="it-IT" sz="18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0469" y="6625647"/>
            <a:ext cx="2133600" cy="232353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" sz="2000" b="1" dirty="0"/>
              <a:t>B.4.3 – CONSOMMATION D'EAU POTABLE POUR LES USAGES INTÉRIEURS</a:t>
            </a:r>
            <a:endParaRPr lang="en-US" sz="1800" b="1" dirty="0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8315" y="5250788"/>
            <a:ext cx="1673268" cy="110520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836483" y="5753552"/>
            <a:ext cx="1458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fr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f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/occupant</a:t>
            </a:r>
          </a:p>
        </p:txBody>
      </p:sp>
    </p:spTree>
    <p:extLst>
      <p:ext uri="{BB962C8B-B14F-4D97-AF65-F5344CB8AC3E}">
        <p14:creationId xmlns:p14="http://schemas.microsoft.com/office/powerpoint/2010/main" val="2220709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– 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RÉFÉRENCES et NORMES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375930"/>
            <a:ext cx="8716288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>
              <a:spcBef>
                <a:spcPts val="0"/>
              </a:spcBef>
              <a:buNone/>
            </a:pPr>
            <a:endParaRPr lang="en-US" sz="400" dirty="0"/>
          </a:p>
          <a:p>
            <a:pPr marL="395288" indent="-395288">
              <a:spcBef>
                <a:spcPts val="0"/>
              </a:spcBef>
              <a:buNone/>
            </a:pPr>
            <a:r>
              <a:rPr lang="fr" sz="2000" b="1" dirty="0"/>
              <a:t>Niveau(x) </a:t>
            </a:r>
            <a:r>
              <a:rPr lang="fr" sz="2000" dirty="0"/>
              <a:t>Partie 1-2 – Version bêta. Bruxelles : Commission européenne . https://environment.ec.europa.eu/topics/circular-economy/levels_en _</a:t>
            </a:r>
            <a:endParaRPr lang="el-GR" sz="2000" dirty="0"/>
          </a:p>
          <a:p>
            <a:pPr marL="395288" indent="-395288">
              <a:spcBef>
                <a:spcPts val="0"/>
              </a:spcBef>
              <a:buNone/>
            </a:pPr>
            <a:r>
              <a:rPr lang="fr" sz="2000" dirty="0"/>
              <a:t> </a:t>
            </a:r>
            <a:endParaRPr lang="it-IT" sz="2000" dirty="0"/>
          </a:p>
          <a:p>
            <a:pPr marL="395288" lvl="0" indent="-395288">
              <a:spcBef>
                <a:spcPts val="0"/>
              </a:spcBef>
              <a:buNone/>
            </a:pPr>
            <a:endParaRPr lang="it-IT" sz="2000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856883C5-5702-9D96-626E-85D6E9F977D2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60132549-0723-14B9-C65C-E4EE03D36B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7859E57D-238F-5F79-62BB-C0C59F0DAA1C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8A440-91D8-8B3F-12AE-83E17BD4D085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77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EXEMPLE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– 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BDE1F28F-A918-884C-1499-704118BE1700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4B06CE63-22EE-E55D-45D4-EABD6C38A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BDB144C7-213E-94DA-DD88-61371CB3D07B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68FF1AE-0239-B0CC-BA27-1B8CE953C3D0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447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0512" y="1145489"/>
            <a:ext cx="8229600" cy="205032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fr" sz="2000" dirty="0">
                <a:cs typeface="Calibri" panose="020F0502020204030204" pitchFamily="34" charset="0"/>
              </a:rPr>
              <a:t>Un bâtiment existant compte 100 occupants et une surface au sol de 1000m </a:t>
            </a:r>
            <a:r>
              <a:rPr lang="fr" sz="2000" baseline="30000" dirty="0">
                <a:cs typeface="Calibri" panose="020F0502020204030204" pitchFamily="34" charset="0"/>
              </a:rPr>
              <a:t>2 </a:t>
            </a:r>
            <a:r>
              <a:rPr lang="fr" sz="2000" dirty="0">
                <a:cs typeface="Calibri" panose="020F0502020204030204" pitchFamily="34" charset="0"/>
              </a:rPr>
              <a:t>. Le bâtiment est occupé 350 jours par an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" sz="2000" b="1" i="1" dirty="0">
                <a:cs typeface="Calibri" panose="020F0502020204030204" pitchFamily="34" charset="0"/>
              </a:rPr>
              <a:t>Données disponibles </a:t>
            </a:r>
            <a:r>
              <a:rPr lang="fr" sz="2000" i="1" dirty="0">
                <a:cs typeface="Calibri" panose="020F0502020204030204" pitchFamily="34" charset="0"/>
              </a:rPr>
              <a:t>: </a:t>
            </a:r>
            <a:r>
              <a:rPr lang="fr" sz="2000" dirty="0">
                <a:cs typeface="Calibri" panose="020F0502020204030204" pitchFamily="34" charset="0"/>
              </a:rPr>
              <a:t>La </a:t>
            </a:r>
            <a:r>
              <a:rPr lang="fr" sz="2000" b="1" dirty="0">
                <a:cs typeface="Calibri" panose="020F0502020204030204" pitchFamily="34" charset="0"/>
              </a:rPr>
              <a:t>surface au sol , </a:t>
            </a:r>
            <a:r>
              <a:rPr lang="fr" sz="2000" dirty="0">
                <a:cs typeface="Calibri" panose="020F0502020204030204" pitchFamily="34" charset="0"/>
              </a:rPr>
              <a:t>le </a:t>
            </a:r>
            <a:r>
              <a:rPr lang="fr" sz="2000" b="1" dirty="0">
                <a:cs typeface="Calibri" panose="020F0502020204030204" pitchFamily="34" charset="0"/>
              </a:rPr>
              <a:t>nombre d' occupants, </a:t>
            </a:r>
            <a:r>
              <a:rPr lang="fr" sz="2000" dirty="0">
                <a:cs typeface="Calibri" panose="020F0502020204030204" pitchFamily="34" charset="0"/>
              </a:rPr>
              <a:t>le </a:t>
            </a:r>
            <a:r>
              <a:rPr lang="fr" sz="2000" b="1" dirty="0">
                <a:cs typeface="Calibri" panose="020F0502020204030204" pitchFamily="34" charset="0"/>
              </a:rPr>
              <a:t>nombre d' appareils sanitaires et d'équipements consommateurs d'eau </a:t>
            </a:r>
            <a:r>
              <a:rPr lang="fr" sz="2000" dirty="0">
                <a:cs typeface="Calibri" panose="020F0502020204030204" pitchFamily="34" charset="0"/>
              </a:rPr>
              <a:t>, les </a:t>
            </a:r>
            <a:r>
              <a:rPr lang="fr" sz="2000" b="1" dirty="0">
                <a:cs typeface="Calibri" panose="020F0502020204030204" pitchFamily="34" charset="0"/>
              </a:rPr>
              <a:t>taux de consommation et les facteurs d'utilisation </a:t>
            </a:r>
            <a:r>
              <a:rPr lang="fr" sz="2000" dirty="0">
                <a:cs typeface="Calibri" panose="020F0502020204030204" pitchFamily="34" charset="0"/>
              </a:rPr>
              <a:t>typiques </a:t>
            </a:r>
            <a:endParaRPr lang="it-IT" sz="2000" dirty="0"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– 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7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" sz="2000" b="1" dirty="0"/>
                <a:t>             </a:t>
              </a:r>
              <a:r>
                <a:rPr lang="fr" sz="2200" b="1" dirty="0"/>
                <a:t>Calculer la consommation annuelle d'eau potable par occupant</a:t>
              </a:r>
              <a:endParaRPr lang="en-US" sz="2200" b="1" dirty="0"/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917" y="3782476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7152100B-24D3-2C60-D3FA-DE76EB676F6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9712F41A-D1E3-C42F-7522-8D506EB288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05E705AC-23C5-F245-80F5-55621E0BE50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C89526B-DD3F-FC69-9A33-6B505ADEEDA9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6870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0875" y="1628538"/>
            <a:ext cx="8229600" cy="399608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fr" sz="1800" dirty="0">
                <a:latin typeface="Calibri" panose="020F0502020204030204" pitchFamily="34" charset="0"/>
                <a:cs typeface="Calibri" panose="020F0502020204030204" pitchFamily="34" charset="0"/>
              </a:rPr>
              <a:t>20 robinets, 6 litres par minute, 3 minutes par occupant par jour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fr" sz="1800" dirty="0">
                <a:latin typeface="Calibri" panose="020F0502020204030204" pitchFamily="34" charset="0"/>
                <a:cs typeface="Calibri" panose="020F0502020204030204" pitchFamily="34" charset="0"/>
              </a:rPr>
              <a:t>3 douches, 6 litres par minute, 5 minutes par douche. Chaque douche utilisé 10 fois par jour</a:t>
            </a:r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fr" sz="1800" dirty="0">
                <a:latin typeface="Calibri" panose="020F0502020204030204" pitchFamily="34" charset="0"/>
                <a:cs typeface="Calibri" panose="020F0502020204030204" pitchFamily="34" charset="0"/>
              </a:rPr>
              <a:t>10 toilettes, chasse moyenne 3 Litres. Chaque toilette est utilisée 20 fois par jour</a:t>
            </a:r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fr" sz="1800" dirty="0">
                <a:latin typeface="Calibri" panose="020F0502020204030204" pitchFamily="34" charset="0"/>
                <a:cs typeface="Calibri" panose="020F0502020204030204" pitchFamily="34" charset="0"/>
              </a:rPr>
              <a:t>100 nettoyages par an et consommation de 0,01L/m²</a:t>
            </a:r>
          </a:p>
          <a:p>
            <a:pPr marL="0" indent="0">
              <a:lnSpc>
                <a:spcPct val="80000"/>
              </a:lnSpc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z="1000" smtClean="0"/>
              <a:t>19</a:t>
            </a:fld>
            <a:endParaRPr lang="en-US" sz="1000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– 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4053" y="820521"/>
            <a:ext cx="2141933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Données disponibles</a:t>
            </a:r>
            <a:endParaRPr lang="el-GR" dirty="0"/>
          </a:p>
        </p:txBody>
      </p:sp>
      <p:sp>
        <p:nvSpPr>
          <p:cNvPr id="7" name="Rectangle 6"/>
          <p:cNvSpPr/>
          <p:nvPr/>
        </p:nvSpPr>
        <p:spPr>
          <a:xfrm>
            <a:off x="7643536" y="822861"/>
            <a:ext cx="133414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Étapes 1 à 4</a:t>
            </a:r>
            <a:endParaRPr lang="el-GR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0660F494-BF17-A523-E2F8-D978F5D7BBE3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533D25BF-4278-7D0D-60ED-11F5105F0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B5318CDD-6761-B62C-5D2F-AF95D7974C52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78862B-64E7-B66D-46EF-14408473BB5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9562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16409" cy="709613"/>
          </a:xfrm>
        </p:spPr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</a:t>
            </a:r>
            <a:r>
              <a:rPr lang="fr" b="1" dirty="0">
                <a:solidFill>
                  <a:schemeClr val="tx1"/>
                </a:solidFill>
              </a:rPr>
              <a:t>– </a:t>
            </a:r>
            <a:r>
              <a:rPr lang="fr" dirty="0">
                <a:solidFill>
                  <a:schemeClr val="tx1"/>
                </a:solidFill>
              </a:rPr>
              <a:t>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859126"/>
              </p:ext>
            </p:extLst>
          </p:nvPr>
        </p:nvGraphicFramePr>
        <p:xfrm>
          <a:off x="682625" y="1678045"/>
          <a:ext cx="7778750" cy="1346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8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9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" sz="2000" dirty="0"/>
                        <a:t>B.4.3 CONSOMMATION D'EAU POTABLE POUR LES USAGES INTÉRIEURS</a:t>
                      </a:r>
                      <a:endParaRPr lang="fr-FR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" sz="1800" dirty="0"/>
                        <a:t>THÈME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800" dirty="0"/>
                        <a:t>CATÉGORIE</a:t>
                      </a:r>
                      <a:endParaRPr lang="fr-F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" sz="1600" dirty="0"/>
                        <a:t>B. Consommation d'énergie et de ressources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B.4 Utilisation de l'eau potable, des eaux pluviales et des eaux grises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883928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C9A29DF1-CC29-01AB-0B5B-1EACA2AB0CB5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5C19E2F5-90A0-EB44-73AC-8A0DEFA1E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84CB9225-529F-A89B-45F1-60F86E57C359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B8B9EC2-FDF5-8407-27F5-B08528116859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5390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8100" y="4529023"/>
            <a:ext cx="2639797" cy="1743607"/>
          </a:xfrm>
          <a:prstGeom prst="rect">
            <a:avLst/>
          </a:prstGeom>
        </p:spPr>
      </p:pic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13763" y="1860698"/>
            <a:ext cx="9113042" cy="44119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" sz="14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Consommation annuelle des robinets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542925">
              <a:lnSpc>
                <a:spcPct val="80000"/>
              </a:lnSpc>
              <a:buNone/>
              <a:tabLst>
                <a:tab pos="361950" algn="l"/>
              </a:tabLst>
            </a:pPr>
            <a:r>
              <a:rPr lang="fr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10robinets </a:t>
            </a:r>
            <a:r>
              <a:rPr lang="fr" sz="1400" dirty="0">
                <a:latin typeface="Calibri" panose="020F0502020204030204" pitchFamily="34" charset="0"/>
                <a:cs typeface="Calibri" panose="020F0502020204030204" pitchFamily="34" charset="0"/>
              </a:rPr>
              <a:t>* [ 6L/min * 3min/occupant * ( 350/365 )] * 0,001 = 0,36 m </a:t>
            </a:r>
            <a:r>
              <a:rPr lang="fr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fr" sz="1400" dirty="0">
                <a:latin typeface="Calibri" panose="020F0502020204030204" pitchFamily="34" charset="0"/>
                <a:cs typeface="Calibri" panose="020F0502020204030204" pitchFamily="34" charset="0"/>
              </a:rPr>
              <a:t>/occupant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05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" sz="14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Consommation annuelle pour les douches</a:t>
            </a:r>
          </a:p>
          <a:p>
            <a:pPr marL="0" indent="0">
              <a:lnSpc>
                <a:spcPct val="80000"/>
              </a:lnSpc>
              <a:buNone/>
            </a:pPr>
            <a:endParaRPr lang="en-US" sz="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361950">
              <a:lnSpc>
                <a:spcPct val="80000"/>
              </a:lnSpc>
              <a:buNone/>
            </a:pPr>
            <a:r>
              <a:rPr lang="fr" sz="1400" dirty="0">
                <a:latin typeface="Calibri" panose="020F0502020204030204" pitchFamily="34" charset="0"/>
                <a:cs typeface="Calibri" panose="020F0502020204030204" pitchFamily="34" charset="0"/>
              </a:rPr>
              <a:t>3douches * [ 10fois/jour * 6L/min * 3min/ douche * ( 350/365)] * 0,001 = 0,86 m </a:t>
            </a:r>
            <a:r>
              <a:rPr lang="fr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fr" sz="1400" dirty="0">
                <a:latin typeface="Calibri" panose="020F0502020204030204" pitchFamily="34" charset="0"/>
                <a:cs typeface="Calibri" panose="020F0502020204030204" pitchFamily="34" charset="0"/>
              </a:rPr>
              <a:t>/occupant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" sz="14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Consommation annuelle pour les toilettes</a:t>
            </a:r>
          </a:p>
          <a:p>
            <a:pPr marL="0" indent="0">
              <a:lnSpc>
                <a:spcPct val="80000"/>
              </a:lnSpc>
              <a:buNone/>
            </a:pPr>
            <a:endParaRPr lang="en-US" sz="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361950">
              <a:lnSpc>
                <a:spcPct val="80000"/>
              </a:lnSpc>
              <a:buNone/>
            </a:pPr>
            <a:r>
              <a:rPr lang="fr" sz="1400" dirty="0">
                <a:latin typeface="Calibri" panose="020F0502020204030204" pitchFamily="34" charset="0"/>
                <a:cs typeface="Calibri" panose="020F0502020204030204" pitchFamily="34" charset="0"/>
              </a:rPr>
              <a:t>10toilettes * [ 20 chasses /jour * 3L/ chasse * (350/365)] * 0,001 = 0,58 m </a:t>
            </a:r>
            <a:r>
              <a:rPr lang="fr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fr" sz="1400" dirty="0">
                <a:latin typeface="Calibri" panose="020F0502020204030204" pitchFamily="34" charset="0"/>
                <a:cs typeface="Calibri" panose="020F0502020204030204" pitchFamily="34" charset="0"/>
              </a:rPr>
              <a:t>/occupant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" sz="14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Consommation annuelle pour le nettoyage</a:t>
            </a:r>
          </a:p>
          <a:p>
            <a:pPr marL="0" indent="0">
              <a:lnSpc>
                <a:spcPct val="80000"/>
              </a:lnSpc>
              <a:buNone/>
            </a:pPr>
            <a:endParaRPr lang="en-US" sz="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" sz="1400" dirty="0">
                <a:latin typeface="Calibri" panose="020F0502020204030204" pitchFamily="34" charset="0"/>
                <a:cs typeface="Calibri" panose="020F0502020204030204" pitchFamily="34" charset="0"/>
              </a:rPr>
              <a:t>100nettoyages * [0,01L/m² * 1000m²] * 0,001 = 1,00 m </a:t>
            </a:r>
            <a:r>
              <a:rPr lang="fr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fr" sz="1400" dirty="0">
                <a:latin typeface="Calibri" panose="020F0502020204030204" pitchFamily="34" charset="0"/>
                <a:cs typeface="Calibri" panose="020F0502020204030204" pitchFamily="34" charset="0"/>
              </a:rPr>
              <a:t>/occupant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Consommation totale annuelle = </a:t>
            </a:r>
            <a:r>
              <a:rPr lang="fr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2,8 m </a:t>
            </a:r>
            <a:r>
              <a:rPr lang="fr" sz="20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fr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/occupant</a:t>
            </a:r>
            <a:endParaRPr lang="en-US" sz="1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z="1000" smtClean="0"/>
              <a:t>20</a:t>
            </a:fld>
            <a:endParaRPr lang="en-US" sz="1000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– 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47918" y="1016056"/>
            <a:ext cx="8292076" cy="8446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" sz="1800" b="1" dirty="0">
                <a:cs typeface="Calibri" panose="020F0502020204030204" pitchFamily="34" charset="0"/>
              </a:rPr>
              <a:t>Calculer le total annuel _ consommation d'eau potable dans le bâtiment</a:t>
            </a:r>
            <a:endParaRPr lang="el-GR" sz="1800" b="1" dirty="0"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643536" y="822861"/>
            <a:ext cx="133414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Étapes 5 à 7</a:t>
            </a:r>
            <a:endParaRPr lang="el-GR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F0C5146-FCDC-C425-0F0A-B96C8C3FBC8E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739484DF-8551-EF7D-9F70-7BB165787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9922DED-0922-960E-7D82-CD63522CE38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9AA49C5-6F9A-EBF4-B401-F7DF70F28FB9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5135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EXERCER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20677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</a:t>
            </a:r>
            <a:r>
              <a:rPr lang="fr" b="1" dirty="0">
                <a:solidFill>
                  <a:schemeClr val="tx1"/>
                </a:solidFill>
              </a:rPr>
              <a:t>– CONSOMMATION D'EAU POTABLE </a:t>
            </a:r>
            <a:r>
              <a:rPr lang="fr" dirty="0">
                <a:solidFill>
                  <a:schemeClr val="tx1"/>
                </a:solidFill>
              </a:rPr>
              <a:t>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5DC92337-93A0-D997-BBC9-449850B1A926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67FB0D0D-9573-E858-2AB7-9B64987AC5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70BE5AC-2D76-BBAA-EA32-9C21B0E5CD7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0A093CB-ADAE-D224-00AC-5B59B29D314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989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38171"/>
            <a:ext cx="8229600" cy="24748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fr" sz="1800" dirty="0">
                <a:cs typeface="Calibri" panose="020F0502020204030204" pitchFamily="34" charset="0"/>
              </a:rPr>
              <a:t>Un bâtiment existant compte 75 occupants et une surface au sol de 800m </a:t>
            </a:r>
            <a:r>
              <a:rPr lang="fr" sz="1800" baseline="30000" dirty="0">
                <a:cs typeface="Calibri" panose="020F0502020204030204" pitchFamily="34" charset="0"/>
              </a:rPr>
              <a:t>2 </a:t>
            </a:r>
            <a:r>
              <a:rPr lang="fr" sz="1800" dirty="0">
                <a:cs typeface="Calibri" panose="020F0502020204030204" pitchFamily="34" charset="0"/>
              </a:rPr>
              <a:t>. Le bâtiment est occupé 330 jours par an</a:t>
            </a:r>
          </a:p>
          <a:p>
            <a:pPr marL="0" indent="0">
              <a:lnSpc>
                <a:spcPct val="80000"/>
              </a:lnSpc>
              <a:buNone/>
            </a:pPr>
            <a:endParaRPr lang="en-US" sz="1800" b="1" dirty="0"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" sz="1800" b="1" i="1" dirty="0">
                <a:cs typeface="Calibri" panose="020F0502020204030204" pitchFamily="34" charset="0"/>
              </a:rPr>
              <a:t>Données disponibles </a:t>
            </a:r>
            <a:r>
              <a:rPr lang="fr" sz="1800" i="1" dirty="0">
                <a:cs typeface="Calibri" panose="020F0502020204030204" pitchFamily="34" charset="0"/>
              </a:rPr>
              <a:t>:</a:t>
            </a:r>
            <a:endParaRPr lang="it-IT" sz="1800" b="1" dirty="0"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fr" sz="1800" dirty="0">
                <a:cs typeface="Calibri" panose="020F0502020204030204" pitchFamily="34" charset="0"/>
              </a:rPr>
              <a:t>8 WC , avec chasse d'eau moyenne : 3 Litres. Chaque toilette utilisée 20 fois par jour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fr" sz="1800" dirty="0">
                <a:cs typeface="Calibri" panose="020F0502020204030204" pitchFamily="34" charset="0"/>
              </a:rPr>
              <a:t>10 robinets avec 6 litres par minute, 2 minutes par occupant par jour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fr" sz="1800" dirty="0">
                <a:cs typeface="Calibri" panose="020F0502020204030204" pitchFamily="34" charset="0"/>
              </a:rPr>
              <a:t>Pas de douches</a:t>
            </a:r>
            <a:endParaRPr lang="it-IT" sz="1800" dirty="0"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fr" sz="1800" dirty="0">
                <a:cs typeface="Calibri" panose="020F0502020204030204" pitchFamily="34" charset="0"/>
              </a:rPr>
              <a:t>50 nettoyages par an et consommation de 0,02L/m²</a:t>
            </a:r>
            <a:endParaRPr lang="it-IT" sz="1800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</a:t>
            </a:r>
            <a:r>
              <a:rPr lang="fr" b="1" dirty="0">
                <a:solidFill>
                  <a:schemeClr val="tx1"/>
                </a:solidFill>
              </a:rPr>
              <a:t>– CONSOMMATION D'EAU POTABLE </a:t>
            </a:r>
            <a:r>
              <a:rPr lang="fr" dirty="0">
                <a:solidFill>
                  <a:schemeClr val="tx1"/>
                </a:solidFill>
              </a:rPr>
              <a:t>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7200" y="3619385"/>
            <a:ext cx="8514080" cy="1145373"/>
            <a:chOff x="340512" y="3584452"/>
            <a:chExt cx="8514080" cy="1145373"/>
          </a:xfrm>
        </p:grpSpPr>
        <p:sp>
          <p:nvSpPr>
            <p:cNvPr id="8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" sz="2000" b="1" dirty="0"/>
                <a:t>            </a:t>
              </a:r>
              <a:r>
                <a:rPr lang="fr" sz="2200" b="1" dirty="0"/>
                <a:t>Calculer la consommation annuelle d'eau potable par occupant</a:t>
              </a:r>
              <a:endParaRPr lang="en-US" sz="2200" b="1" dirty="0"/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93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5F20CBC9-2E73-A87A-CC57-CE5C486BA0D2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CCF859F6-EB3A-A05E-A395-66DC1F132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37235E64-1C7D-7C2C-EC4A-9A67F325BA9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28132B7-DC1F-DE16-89DA-BD052FE6528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0197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75302859-84C0-7A66-27B3-47A529D02D6B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089D689-CF57-8E62-E43A-7C624E42B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5B9FF28F-6752-A19F-214B-B1CF2134241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45E713C-5317-3880-DE15-630F6309CCF5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– CONSOMMATION D'EAU POTABLE POUR LES USAGES INTÉRIEURS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CONTEXTE</a:t>
            </a:r>
          </a:p>
          <a:p>
            <a:pPr marL="0" indent="0">
              <a:buNone/>
            </a:pPr>
            <a:r>
              <a:rPr lang="fr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7043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62712" y="1546902"/>
            <a:ext cx="864793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dirty="0">
                <a:solidFill>
                  <a:srgbClr val="000000"/>
                </a:solidFill>
              </a:rPr>
              <a:t>La région méditerranéenne ne détient que 3 % des ressources mondiales en eau mais abrite plus de 50 % des populations mondiales pauvres en eau , soit environ 180 millions de personnes.</a:t>
            </a:r>
          </a:p>
          <a:p>
            <a:endParaRPr lang="en-US" sz="1100" b="0" i="0" dirty="0">
              <a:solidFill>
                <a:srgbClr val="000000"/>
              </a:solidFill>
              <a:effectLst/>
            </a:endParaRPr>
          </a:p>
          <a:p>
            <a:r>
              <a:rPr lang="fr" dirty="0"/>
              <a:t>Dans la région Moyen-Orient et Afrique du Nord, 60 % de la population vit dans des zones à stress hydrique élevé ou très élevé, contre une moyenne mondiale de 35 %.</a:t>
            </a:r>
            <a:endParaRPr lang="en-US" b="0" i="0" dirty="0">
              <a:solidFill>
                <a:srgbClr val="000000"/>
              </a:solidFill>
              <a:effectLst/>
            </a:endParaRPr>
          </a:p>
          <a:p>
            <a:endParaRPr lang="en-US" sz="11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1026" name="Picture 2" descr="https://www.medecc.org/wp-content/uploads/2018/03/Water-ressourc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2" y="3520007"/>
            <a:ext cx="4689475" cy="2649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62712" y="4052569"/>
            <a:ext cx="3729101" cy="1408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1400" i="1" dirty="0"/>
              <a:t>Ressources en eau naturelles renouvelables annuelles par habitant en Méditerranée principale</a:t>
            </a:r>
          </a:p>
          <a:p>
            <a:r>
              <a:rPr lang="fr" sz="900" dirty="0">
                <a:solidFill>
                  <a:srgbClr val="000000"/>
                </a:solidFill>
              </a:rPr>
              <a:t>Source </a:t>
            </a:r>
            <a:r>
              <a:rPr lang="fr" sz="1050" dirty="0"/>
              <a:t>: </a:t>
            </a:r>
            <a:r>
              <a:rPr lang="fr" sz="900" dirty="0"/>
              <a:t>https://www.medecc.org/scientific-basis-of-water-food-energy-part-of-the-medecc-report/</a:t>
            </a:r>
          </a:p>
          <a:p>
            <a:endParaRPr lang="el-GR" sz="1200" dirty="0"/>
          </a:p>
          <a:p>
            <a:endParaRPr lang="el-GR" sz="1200" dirty="0"/>
          </a:p>
        </p:txBody>
      </p:sp>
      <p:pic>
        <p:nvPicPr>
          <p:cNvPr id="10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6100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355694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INDICATEUR</a:t>
            </a:r>
            <a:r>
              <a:rPr lang="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125940"/>
              </p:ext>
            </p:extLst>
          </p:nvPr>
        </p:nvGraphicFramePr>
        <p:xfrm>
          <a:off x="457200" y="1878488"/>
          <a:ext cx="8182272" cy="14800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1680154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300899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2464915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4178">
                <a:tc>
                  <a:txBody>
                    <a:bodyPr/>
                    <a:lstStyle/>
                    <a:p>
                      <a:r>
                        <a:rPr lang="fr" sz="1400" dirty="0" err="1"/>
                        <a:t>Description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400" dirty="0"/>
                        <a:t>Unité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400" dirty="0"/>
                        <a:t>Stade du projet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400" dirty="0"/>
                        <a:t>La source de données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961874">
                <a:tc>
                  <a:txBody>
                    <a:bodyPr/>
                    <a:lstStyle/>
                    <a:p>
                      <a:r>
                        <a:rPr lang="fr" sz="1400" dirty="0"/>
                        <a:t>Consommation d'eau potable par</a:t>
                      </a:r>
                    </a:p>
                    <a:p>
                      <a:r>
                        <a:rPr lang="fr" sz="1400" dirty="0"/>
                        <a:t>occupant par an</a:t>
                      </a:r>
                      <a:endParaRPr lang="it-IT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400" kern="1200" dirty="0">
                          <a:effectLst/>
                        </a:rPr>
                        <a:t>m </a:t>
                      </a:r>
                      <a:r>
                        <a:rPr lang="fr" sz="1400" kern="1200" baseline="30000" dirty="0">
                          <a:effectLst/>
                        </a:rPr>
                        <a:t>3 </a:t>
                      </a:r>
                      <a:r>
                        <a:rPr lang="fr" sz="1400" kern="1200" dirty="0">
                          <a:effectLst/>
                        </a:rPr>
                        <a:t>/occupant/an</a:t>
                      </a:r>
                      <a:endParaRPr lang="en-US" sz="1400" kern="1200" dirty="0">
                        <a:effectLst/>
                      </a:endParaRPr>
                    </a:p>
                    <a:p>
                      <a:endParaRPr lang="it-IT" sz="14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" sz="1400" dirty="0"/>
                        <a:t>Conception</a:t>
                      </a:r>
                      <a:endParaRPr lang="it-IT" sz="1400" dirty="0"/>
                    </a:p>
                    <a:p>
                      <a:r>
                        <a:rPr lang="fr" sz="1400" dirty="0"/>
                        <a:t>____________</a:t>
                      </a:r>
                    </a:p>
                    <a:p>
                      <a:r>
                        <a:rPr lang="fr" sz="1400" dirty="0"/>
                        <a:t>Profession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" sz="1400" dirty="0"/>
                        <a:t>Estimation</a:t>
                      </a:r>
                      <a:endParaRPr lang="it-IT" sz="1400" dirty="0"/>
                    </a:p>
                    <a:p>
                      <a:r>
                        <a:rPr lang="fr" sz="1400" dirty="0"/>
                        <a:t>____________</a:t>
                      </a:r>
                    </a:p>
                    <a:p>
                      <a:r>
                        <a:rPr lang="fr" sz="1400" dirty="0"/>
                        <a:t>Mesure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</a:t>
            </a:r>
            <a:r>
              <a:rPr lang="fr" b="1" dirty="0">
                <a:solidFill>
                  <a:schemeClr val="tx1"/>
                </a:solidFill>
              </a:rPr>
              <a:t>– </a:t>
            </a:r>
            <a:r>
              <a:rPr lang="fr" dirty="0">
                <a:solidFill>
                  <a:schemeClr val="tx1"/>
                </a:solidFill>
              </a:rPr>
              <a:t>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07838" y="3519737"/>
            <a:ext cx="79850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dirty="0"/>
              <a:t>Pour effectuer le calcul, il est possible d'utiliser des données mesurées ou estimées .</a:t>
            </a:r>
          </a:p>
          <a:p>
            <a:r>
              <a:rPr lang="fr" dirty="0"/>
              <a:t>Dans le cas de bâtiments existants, les consommations d'eau doivent être évaluées à l'aide des données de comptage. Les consommations mesurées doivent être estimées en prenant la valeur moyenne sur les factures d'une période de 3 ans.</a:t>
            </a:r>
            <a:endParaRPr lang="it-IT" dirty="0"/>
          </a:p>
          <a:p>
            <a:r>
              <a:rPr lang="fr" dirty="0"/>
              <a:t>La source des données doit toujours être clairement déclarée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08" y="354740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229E7677-6496-8E02-C289-AB2690F0E700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0AF69734-42DE-C8DF-0CB0-905395516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0F8A67AA-DB7D-2F71-CDE5-9C3D6807D2B2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A9B249-66C5-8E9A-821C-BC3BAF7F6C91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6688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OBJECTIF</a:t>
            </a:r>
            <a:endParaRPr lang="f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fr" sz="2400" dirty="0"/>
              <a:t>Utiliser efficacement les ressources en eau.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– 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1672" y="3131644"/>
            <a:ext cx="2500655" cy="18975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682E5ED0-AE7B-CC8E-0AF5-D3992B1BDA94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A27AEF77-2D93-C24E-0A6F-87EB0D09C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F2A9CD9A-C24B-3DEA-4EF2-8D3E44936EC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EFAB14D-847A-1A8B-FD9B-CCD5DF219F2C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8761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5"/>
            <a:ext cx="8583168" cy="35163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en-US" sz="20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fr" sz="2000" dirty="0"/>
              <a:t>Cet indicateur estime ou mesure la consommation d'eau des installations/dispositifs sanitaires et des appareils consommateurs d'eau d'un bâtiment.</a:t>
            </a:r>
            <a:endParaRPr lang="en-US" sz="2000" dirty="0"/>
          </a:p>
          <a:p>
            <a:pPr marL="0" indent="0">
              <a:buNone/>
            </a:pPr>
            <a:r>
              <a:rPr lang="fr" sz="2000" dirty="0"/>
              <a:t>Elle peut être appliquée aux bâtiments neufs, rénovés ou existants afin de </a:t>
            </a:r>
            <a:r>
              <a:rPr lang="fr" sz="2000" dirty="0" smtClean="0"/>
              <a:t>comprendre  comment diminuer  </a:t>
            </a:r>
            <a:r>
              <a:rPr lang="fr" sz="2000" dirty="0"/>
              <a:t>la consommation </a:t>
            </a:r>
            <a:endParaRPr lang="it-IT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</a:t>
            </a:r>
            <a:r>
              <a:rPr lang="fr" b="1" dirty="0">
                <a:solidFill>
                  <a:schemeClr val="tx1"/>
                </a:solidFill>
              </a:rPr>
              <a:t>– </a:t>
            </a:r>
            <a:r>
              <a:rPr lang="fr" dirty="0">
                <a:solidFill>
                  <a:schemeClr val="tx1"/>
                </a:solidFill>
              </a:rPr>
              <a:t>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A9DDCA6A-3D97-A250-3458-35D697E81E95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83064A12-A688-65C5-FB2E-56ECD259B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517165E6-2341-A5FA-DBEC-5F724571D97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ADCA06B-9269-F368-EE84-101C14B6E862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1600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18576" cy="48257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LIMITE ET PORTÉE</a:t>
            </a:r>
          </a:p>
          <a:p>
            <a:pPr marL="0" indent="0">
              <a:buNone/>
            </a:pPr>
            <a:endParaRPr lang="en-US" sz="20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fr" sz="2400" dirty="0"/>
              <a:t>La limite d'évaluation est le bâtiment.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fr" sz="2000" dirty="0"/>
              <a:t>L'indicateur comprend l'utilisation de l'eau potable </a:t>
            </a:r>
            <a:r>
              <a:rPr lang="fr" sz="2000" dirty="0" smtClean="0"/>
              <a:t>:</a:t>
            </a:r>
            <a:endParaRPr lang="fr" sz="2000" dirty="0"/>
          </a:p>
          <a:p>
            <a:r>
              <a:rPr lang="fr" sz="2000" dirty="0" smtClean="0"/>
              <a:t>l'eau </a:t>
            </a:r>
            <a:r>
              <a:rPr lang="fr" sz="2000" dirty="0"/>
              <a:t>pour l'assainissement</a:t>
            </a:r>
          </a:p>
          <a:p>
            <a:r>
              <a:rPr lang="fr" sz="2000" dirty="0" smtClean="0"/>
              <a:t>l'eau </a:t>
            </a:r>
            <a:r>
              <a:rPr lang="fr" sz="2000" dirty="0"/>
              <a:t>pour le nettoyage</a:t>
            </a:r>
          </a:p>
          <a:p>
            <a:r>
              <a:rPr lang="fr" sz="2000" dirty="0" smtClean="0"/>
              <a:t>eau </a:t>
            </a:r>
            <a:r>
              <a:rPr lang="fr" sz="2000" dirty="0"/>
              <a:t>chaude domestique</a:t>
            </a:r>
          </a:p>
          <a:p>
            <a:r>
              <a:rPr lang="fr" sz="2000" dirty="0"/>
              <a:t>boire de l'eau</a:t>
            </a:r>
          </a:p>
          <a:p>
            <a:pPr marL="0" indent="0">
              <a:buNone/>
            </a:pPr>
            <a:endParaRPr lang="it-IT" sz="2000" dirty="0"/>
          </a:p>
          <a:p>
            <a:pPr marL="0" indent="0">
              <a:spcBef>
                <a:spcPts val="0"/>
              </a:spcBef>
              <a:buNone/>
            </a:pPr>
            <a:endParaRPr lang="it-IT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</a:t>
            </a:r>
            <a:r>
              <a:rPr lang="fr" b="1" dirty="0">
                <a:solidFill>
                  <a:schemeClr val="tx1"/>
                </a:solidFill>
              </a:rPr>
              <a:t>– </a:t>
            </a:r>
            <a:r>
              <a:rPr lang="fr" dirty="0">
                <a:solidFill>
                  <a:schemeClr val="tx1"/>
                </a:solidFill>
              </a:rPr>
              <a:t>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505" y="4729746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59017" y="4735528"/>
            <a:ext cx="36277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1600" dirty="0"/>
              <a:t>La consommation d'eau pour l'arrosage n'est </a:t>
            </a:r>
            <a:r>
              <a:rPr lang="fr" sz="1600" b="1" u="sng" dirty="0"/>
              <a:t>pas</a:t>
            </a:r>
            <a:r>
              <a:rPr lang="fr" sz="1600" dirty="0"/>
              <a:t> pris en compte</a:t>
            </a:r>
          </a:p>
          <a:p>
            <a:endParaRPr lang="en-US" sz="1600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D062C400-5675-72A0-971A-ADEE5A2304F2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69C4A557-2332-F391-E6AA-19AD6F5997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55A0682F-4B9B-2C51-600E-E7C4DA87CA97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58A9A3D-7742-0231-600E-29622FF1363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5508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4324" y="1320800"/>
            <a:ext cx="8641860" cy="558781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</a:t>
            </a:r>
            <a:endParaRPr lang="en-US" sz="1800" b="1" u="sng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fr" sz="1800" dirty="0"/>
              <a:t>Pour effectuer les calculs, il est possible d'utiliser des données réelles ou estimées. Dans le cas de bâtiments existants, les consommations réelles d'eau potable doivent être évaluées à l'aide des données de comptage. Il est préférable de considérer des données réelles provenant d'enregistrements plus longs (par exemple, des données sur trois ans) ou au moins 12 mois consécutifs .</a:t>
            </a:r>
            <a:endParaRPr lang="en-GB" sz="1800" dirty="0"/>
          </a:p>
          <a:p>
            <a:pPr marL="0" indent="0" algn="just">
              <a:buNone/>
            </a:pPr>
            <a:r>
              <a:rPr lang="fr" sz="1800" dirty="0"/>
              <a:t>En cas de données estimées, le nombre d'appareils/installations sanitaires (c'est-à-dire toilettes, robinets et douches) et d'appareils consommateurs d'eau (c'est-à- dire lave-vaisselle et lave-linge) doit être pris en compte pour les calculs. </a:t>
            </a:r>
            <a:endParaRPr lang="fr" sz="1800" dirty="0" smtClean="0"/>
          </a:p>
          <a:p>
            <a:pPr marL="0" indent="0" algn="just">
              <a:buNone/>
            </a:pPr>
            <a:r>
              <a:rPr lang="fr" sz="1800" dirty="0" smtClean="0"/>
              <a:t>Les </a:t>
            </a:r>
            <a:r>
              <a:rPr lang="fr" sz="1800" dirty="0"/>
              <a:t>taux de consommation des différents appareils et équipements sanitaires sont déterminés grâce à des données spécifiques provenant de fournisseurs ou de bibliothèques. Les facteurs d'utilisation spécifiques doivent être établis. Le nombre de jours pendant lesquels le bâtiment devrait être occupé </a:t>
            </a:r>
            <a:r>
              <a:rPr lang="fr" sz="1800" dirty="0" smtClean="0"/>
              <a:t>par/an </a:t>
            </a:r>
            <a:r>
              <a:rPr lang="fr" sz="1800" dirty="0"/>
              <a:t>doit être défini par l'utilisateur.</a:t>
            </a:r>
            <a:endParaRPr lang="en-GB" sz="1800" dirty="0"/>
          </a:p>
          <a:p>
            <a:pPr marL="0" indent="0" algn="just">
              <a:buNone/>
            </a:pPr>
            <a:r>
              <a:rPr lang="fr" sz="1800" dirty="0"/>
              <a:t>La </a:t>
            </a:r>
            <a:r>
              <a:rPr lang="fr" sz="1800" b="1" dirty="0"/>
              <a:t>source des données </a:t>
            </a:r>
            <a:r>
              <a:rPr lang="fr" sz="1800" dirty="0"/>
              <a:t>doit toujours être </a:t>
            </a:r>
            <a:r>
              <a:rPr lang="fr" sz="1800" b="1" dirty="0"/>
              <a:t>clairement déclarée</a:t>
            </a:r>
            <a:endParaRPr lang="en-US" sz="18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B.4.3 – CONSOMMATION D'EAU POTABLE POUR LES USAGES INTÉRIEURS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D53E3886-94BB-FB39-DC23-0AF126302A82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530A0FB2-BFED-670B-ECE7-6CD957E5D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88BD47D-2C91-59BB-0C56-93883FD1D6C0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81F50E7-52B4-53A6-F4E3-6D5E5E6AEF8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5263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048512"/>
            <a:ext cx="8503636" cy="408701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DONNÉES MESURÉES</a:t>
            </a:r>
            <a:r>
              <a:rPr lang="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6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fr" sz="1800" dirty="0"/>
              <a:t>Recueillir </a:t>
            </a:r>
            <a:r>
              <a:rPr lang="fr" sz="1800" b="1" dirty="0"/>
              <a:t>les données réelles de consommation annuelle </a:t>
            </a:r>
            <a:r>
              <a:rPr lang="fr" sz="1800" dirty="0"/>
              <a:t>d' eau potable et calculer la </a:t>
            </a:r>
            <a:r>
              <a:rPr lang="fr" sz="1800" b="1" dirty="0"/>
              <a:t>consommation totale annuelle moyenne d'eau potable </a:t>
            </a:r>
            <a:r>
              <a:rPr lang="fr" sz="1800" dirty="0"/>
              <a:t>du bâtiment,</a:t>
            </a:r>
            <a:r>
              <a:rPr lang="fr" sz="1800" b="1" dirty="0"/>
              <a:t> </a:t>
            </a:r>
            <a:r>
              <a:rPr lang="fr" sz="1800" dirty="0" smtClean="0"/>
              <a:t>(m3)</a:t>
            </a:r>
            <a:r>
              <a:rPr lang="fr" sz="1800" dirty="0" smtClean="0"/>
              <a:t>. </a:t>
            </a:r>
            <a:r>
              <a:rPr lang="fr" sz="1800" dirty="0"/>
              <a:t>**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1100" dirty="0"/>
          </a:p>
          <a:p>
            <a:pPr marL="542925" indent="0">
              <a:lnSpc>
                <a:spcPct val="80000"/>
              </a:lnSpc>
              <a:buNone/>
            </a:pPr>
            <a:r>
              <a:rPr lang="fr" sz="1800" dirty="0"/>
              <a:t>Il est préférable de considérer des données réelles provenant d'enregistrements plus longs (par exemple des données sur trois ans) ou d'au moins 12 mois consécutifs. </a:t>
            </a:r>
            <a:endParaRPr lang="en-US" sz="1800" dirty="0"/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sz="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fr" sz="1800" dirty="0"/>
              <a:t>Définir le </a:t>
            </a:r>
            <a:r>
              <a:rPr lang="fr" sz="1800" b="1" dirty="0"/>
              <a:t>nombre d'occupants du bâtiment.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800" b="1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fr" sz="1800" dirty="0"/>
              <a:t>Calculer la valeur de l'indicateur comme suit : </a:t>
            </a:r>
            <a:r>
              <a:rPr lang="fr" sz="1800" b="1" dirty="0"/>
              <a:t>consommation </a:t>
            </a:r>
            <a:r>
              <a:rPr lang="fr" sz="1800" dirty="0"/>
              <a:t>annuelle </a:t>
            </a:r>
            <a:r>
              <a:rPr lang="fr" sz="1800" b="1" dirty="0"/>
              <a:t>totale d'eau potable</a:t>
            </a:r>
            <a:r>
              <a:rPr lang="fr" sz="1800" dirty="0"/>
              <a:t> </a:t>
            </a:r>
            <a:r>
              <a:rPr lang="fr" sz="1800" dirty="0">
                <a:solidFill>
                  <a:schemeClr val="accent3">
                    <a:lumMod val="75000"/>
                  </a:schemeClr>
                </a:solidFill>
              </a:rPr>
              <a:t>(étape 1) </a:t>
            </a:r>
            <a:r>
              <a:rPr lang="fr" sz="1800" dirty="0"/>
              <a:t>/ </a:t>
            </a:r>
            <a:r>
              <a:rPr lang="fr" sz="1800" b="1" dirty="0"/>
              <a:t>nombre d' occupants </a:t>
            </a:r>
            <a:r>
              <a:rPr lang="fr" sz="1800" dirty="0">
                <a:solidFill>
                  <a:schemeClr val="accent3">
                    <a:lumMod val="75000"/>
                  </a:schemeClr>
                </a:solidFill>
              </a:rPr>
              <a:t>(étape 2) </a:t>
            </a:r>
            <a:r>
              <a:rPr lang="fr" sz="1800" dirty="0"/>
              <a:t>, [m </a:t>
            </a:r>
            <a:r>
              <a:rPr lang="fr" sz="1800" baseline="30000" dirty="0"/>
              <a:t>3 </a:t>
            </a:r>
            <a:r>
              <a:rPr lang="fr" sz="1800" dirty="0"/>
              <a:t>/occupant].</a:t>
            </a:r>
            <a:endParaRPr lang="it-IT" sz="18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0469" y="6625647"/>
            <a:ext cx="2133600" cy="232353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" sz="1800" b="1" dirty="0"/>
              <a:t>B.4.3 – CONSOMMATION D'EAU POTABLE POUR LES USAGES INTÉRIEURS</a:t>
            </a:r>
            <a:endParaRPr lang="en-US" sz="1600" b="1" dirty="0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12290" y="4569338"/>
            <a:ext cx="8042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dirty="0"/>
              <a:t>** L'arrosage du jardin doit être extrait. Consommation d'eau annuelle par défaut pour l'arrosage du jardin est estimé entre 0,3-1 m </a:t>
            </a:r>
            <a:r>
              <a:rPr lang="fr" baseline="30000" dirty="0"/>
              <a:t>3 </a:t>
            </a:r>
            <a:r>
              <a:rPr lang="fr" dirty="0"/>
              <a:t>/m </a:t>
            </a:r>
            <a:r>
              <a:rPr lang="fr" baseline="30000" dirty="0"/>
              <a:t>2</a:t>
            </a:r>
            <a:r>
              <a:rPr lang="fr" dirty="0"/>
              <a:t> jardin 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2317860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19" y="4622389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96D660FE-7A81-79A1-802F-9AFB4ECEEC18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4BC1EF77-3345-7BC1-D584-5377C38BD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4A2A7728-009F-7526-F809-AD5FD03C426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401ADFF-5C20-FFB5-06D5-026E6B5D01AC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016806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7" ma:contentTypeDescription="Crée un document." ma:contentTypeScope="" ma:versionID="401b2652c6e92f56d8ee4e284eb80a80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a34331db33b1c1f3505a1f9eb80b976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81DBB8-8184-4F24-AA22-002811BF72FB}">
  <ds:schemaRefs>
    <ds:schemaRef ds:uri="http://schemas.microsoft.com/office/2006/metadata/properties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customXml/itemProps2.xml><?xml version="1.0" encoding="utf-8"?>
<ds:datastoreItem xmlns:ds="http://schemas.openxmlformats.org/officeDocument/2006/customXml" ds:itemID="{6D235934-41C5-4FEA-BF3E-43462BA49BF8}"/>
</file>

<file path=customXml/itemProps3.xml><?xml version="1.0" encoding="utf-8"?>
<ds:datastoreItem xmlns:ds="http://schemas.openxmlformats.org/officeDocument/2006/customXml" ds:itemID="{9832A8E6-320C-4797-9335-BFCD4B53B8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18194</TotalTime>
  <Words>1790</Words>
  <Application>Microsoft Office PowerPoint</Application>
  <PresentationFormat>Affichage à l'écran (4:3)</PresentationFormat>
  <Paragraphs>282</Paragraphs>
  <Slides>22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0" baseType="lpstr">
      <vt:lpstr>Arial</vt:lpstr>
      <vt:lpstr>Arial Narrow</vt:lpstr>
      <vt:lpstr>Calibri</vt:lpstr>
      <vt:lpstr>Cambria Math</vt:lpstr>
      <vt:lpstr>Courier New</vt:lpstr>
      <vt:lpstr>Times New Roman</vt:lpstr>
      <vt:lpstr>Wingdings</vt:lpstr>
      <vt:lpstr>Larissa</vt:lpstr>
      <vt:lpstr>Présentation PowerPoint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Présentation PowerPoint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Présentation PowerPoint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  <vt:lpstr>B.4.3 – CONSOMMATION D'EAU POTABLE POUR LES USAGES INTÉRIEURS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URBASMART</cp:lastModifiedBy>
  <cp:revision>380</cp:revision>
  <dcterms:created xsi:type="dcterms:W3CDTF">2017-01-09T10:20:00Z</dcterms:created>
  <dcterms:modified xsi:type="dcterms:W3CDTF">2023-07-24T21:04:22Z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